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80" r:id="rId4"/>
    <p:sldId id="282" r:id="rId5"/>
    <p:sldId id="316" r:id="rId6"/>
    <p:sldId id="286" r:id="rId7"/>
    <p:sldId id="263" r:id="rId8"/>
    <p:sldId id="262" r:id="rId9"/>
    <p:sldId id="332" r:id="rId10"/>
    <p:sldId id="301" r:id="rId11"/>
    <p:sldId id="300" r:id="rId12"/>
    <p:sldId id="318" r:id="rId13"/>
    <p:sldId id="266" r:id="rId14"/>
    <p:sldId id="333" r:id="rId15"/>
    <p:sldId id="334" r:id="rId16"/>
    <p:sldId id="335" r:id="rId17"/>
    <p:sldId id="287" r:id="rId18"/>
    <p:sldId id="306" r:id="rId19"/>
    <p:sldId id="308" r:id="rId20"/>
    <p:sldId id="309" r:id="rId21"/>
    <p:sldId id="295" r:id="rId22"/>
    <p:sldId id="290" r:id="rId23"/>
    <p:sldId id="291" r:id="rId24"/>
    <p:sldId id="331" r:id="rId25"/>
    <p:sldId id="312" r:id="rId26"/>
    <p:sldId id="297" r:id="rId27"/>
    <p:sldId id="293" r:id="rId28"/>
    <p:sldId id="313" r:id="rId29"/>
    <p:sldId id="294" r:id="rId30"/>
    <p:sldId id="314" r:id="rId31"/>
    <p:sldId id="315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0B05"/>
    <a:srgbClr val="BDD7EE"/>
    <a:srgbClr val="C09200"/>
    <a:srgbClr val="3A88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A655D-2D8D-41C6-A2C5-4DACF4391B7B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35DE-0ECB-4BC7-ACD2-EDE06E81D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625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A655D-2D8D-41C6-A2C5-4DACF4391B7B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35DE-0ECB-4BC7-ACD2-EDE06E81D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090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A655D-2D8D-41C6-A2C5-4DACF4391B7B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35DE-0ECB-4BC7-ACD2-EDE06E81D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396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A655D-2D8D-41C6-A2C5-4DACF4391B7B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35DE-0ECB-4BC7-ACD2-EDE06E81D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91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A655D-2D8D-41C6-A2C5-4DACF4391B7B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35DE-0ECB-4BC7-ACD2-EDE06E81D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102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A655D-2D8D-41C6-A2C5-4DACF4391B7B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35DE-0ECB-4BC7-ACD2-EDE06E81D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302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A655D-2D8D-41C6-A2C5-4DACF4391B7B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35DE-0ECB-4BC7-ACD2-EDE06E81D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804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A655D-2D8D-41C6-A2C5-4DACF4391B7B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35DE-0ECB-4BC7-ACD2-EDE06E81D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02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A655D-2D8D-41C6-A2C5-4DACF4391B7B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35DE-0ECB-4BC7-ACD2-EDE06E81D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49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A655D-2D8D-41C6-A2C5-4DACF4391B7B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35DE-0ECB-4BC7-ACD2-EDE06E81D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152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A655D-2D8D-41C6-A2C5-4DACF4391B7B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35DE-0ECB-4BC7-ACD2-EDE06E81D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88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A655D-2D8D-41C6-A2C5-4DACF4391B7B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835DE-0ECB-4BC7-ACD2-EDE06E81D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814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2.png"/><Relationship Id="rId7" Type="http://schemas.openxmlformats.org/officeDocument/2006/relationships/image" Target="../media/image39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43.png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5.png"/><Relationship Id="rId4" Type="http://schemas.openxmlformats.org/officeDocument/2006/relationships/image" Target="../media/image48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microsoft.com/office/2007/relationships/hdphoto" Target="../media/hdphoto7.wdp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12" Type="http://schemas.openxmlformats.org/officeDocument/2006/relationships/image" Target="../media/image56.png"/><Relationship Id="rId17" Type="http://schemas.openxmlformats.org/officeDocument/2006/relationships/image" Target="../media/image59.png"/><Relationship Id="rId2" Type="http://schemas.openxmlformats.org/officeDocument/2006/relationships/image" Target="../media/image34.gif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11" Type="http://schemas.openxmlformats.org/officeDocument/2006/relationships/image" Target="../media/image55.png"/><Relationship Id="rId5" Type="http://schemas.openxmlformats.org/officeDocument/2006/relationships/image" Target="../media/image51.png"/><Relationship Id="rId15" Type="http://schemas.microsoft.com/office/2007/relationships/hdphoto" Target="../media/hdphoto8.wdp"/><Relationship Id="rId10" Type="http://schemas.openxmlformats.org/officeDocument/2006/relationships/image" Target="../media/image54.png"/><Relationship Id="rId4" Type="http://schemas.openxmlformats.org/officeDocument/2006/relationships/image" Target="../media/image50.png"/><Relationship Id="rId9" Type="http://schemas.microsoft.com/office/2007/relationships/hdphoto" Target="../media/hdphoto6.wdp"/><Relationship Id="rId1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9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63.gi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microsoft.com/office/2007/relationships/hdphoto" Target="../media/hdphoto2.wdp"/><Relationship Id="rId12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5" Type="http://schemas.microsoft.com/office/2007/relationships/hdphoto" Target="../media/hdphoto1.wdp"/><Relationship Id="rId10" Type="http://schemas.microsoft.com/office/2007/relationships/hdphoto" Target="../media/hdphoto3.wdp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9.pn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openxmlformats.org/officeDocument/2006/relationships/image" Target="../media/image28.png"/><Relationship Id="rId2" Type="http://schemas.openxmlformats.org/officeDocument/2006/relationships/image" Target="../media/image18.jpeg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11" Type="http://schemas.openxmlformats.org/officeDocument/2006/relationships/image" Target="../media/image27.png"/><Relationship Id="rId5" Type="http://schemas.openxmlformats.org/officeDocument/2006/relationships/image" Target="../media/image21.jpeg"/><Relationship Id="rId15" Type="http://schemas.openxmlformats.org/officeDocument/2006/relationships/image" Target="../media/image31.pn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Relationship Id="rId1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://cardonbet.ru/wp-content/uploads/2013/12/142781ccf46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8615" y="2058214"/>
            <a:ext cx="7357094" cy="1521150"/>
          </a:xfrm>
          <a:prstGeom prst="rect">
            <a:avLst/>
          </a:prstGeom>
          <a:noFill/>
        </p:spPr>
        <p:txBody>
          <a:bodyPr wrap="square" rtlCol="0">
            <a:prstTxWarp prst="textDeflateBottom">
              <a:avLst/>
            </a:prstTxWarp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«В поисках сокровищ старинного замка»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82018" y="4860246"/>
            <a:ext cx="650998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Подготовила:</a:t>
            </a:r>
            <a:r>
              <a:rPr lang="ru-RU" sz="2000" dirty="0"/>
              <a:t> </a:t>
            </a:r>
          </a:p>
          <a:p>
            <a:r>
              <a:rPr lang="ru-RU" sz="2000" dirty="0"/>
              <a:t>Воспитатель 1-й категории Стешенко Наталья Юрьевна</a:t>
            </a:r>
          </a:p>
          <a:p>
            <a:r>
              <a:rPr lang="ru-RU" sz="1400" dirty="0"/>
              <a:t>МУНИЦИПАЛЬНОЕ КАЗЕННОЕ ДОШКОЛЬНОЕ ОБРАЗОВАТЕЛЬНОЕУЧРЕЖДЕНИЕ ГОРОДА НОВОСИБИРСКА «ДЕТСКИЙ САД № 156 ОБЩЕРАЗВИВАЮЩЕГО ВИДА «СКАЗКА» С ПРИОРИТЕТНЫМ ОСУЩЕСТВЛЕНИЕМ ХУДОЖЕСТВЕННО- ЭСТЕТИЧЕСКОГО  РАЗВИТИЯ ДЕТЕЙ»</a:t>
            </a:r>
          </a:p>
          <a:p>
            <a:endParaRPr lang="ru-RU" sz="2000" dirty="0"/>
          </a:p>
        </p:txBody>
      </p:sp>
      <p:pic>
        <p:nvPicPr>
          <p:cNvPr id="5" name="Picture 2" descr="http://mo-teachers-sc4.ucoz.com/inf_mat/sunduk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330" y="513293"/>
            <a:ext cx="1808960" cy="180896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5640" y="3319709"/>
            <a:ext cx="2524836" cy="142022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2821" y="3384558"/>
            <a:ext cx="2051600" cy="1154025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50444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mg-fotki.yandex.ru/get/3707/osa2861.7/0_2de0a_d061aa77_XL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шум моря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4" name="Picture 2" descr="http://spb.zvetnoe.ru/upload/catalog/2016/05/ma132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9" t="5181" r="16849" b="9967"/>
          <a:stretch/>
        </p:blipFill>
        <p:spPr bwMode="auto">
          <a:xfrm>
            <a:off x="709684" y="2201698"/>
            <a:ext cx="4576549" cy="40936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1490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mg-fotki.yandex.ru/get/3707/osa2861.7/0_2de0a_d061aa77_XL.jp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s://fs00.infourok.ru/images/doc/268/273864/3/img5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4" t="16402" r="30129" b="4486"/>
          <a:stretch/>
        </p:blipFill>
        <p:spPr bwMode="auto">
          <a:xfrm>
            <a:off x="778412" y="0"/>
            <a:ext cx="5317588" cy="58169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2" descr="http://spb.zvetnoe.ru/upload/catalog/2016/05/ma132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9" t="5181" r="16849" b="9967"/>
          <a:stretch/>
        </p:blipFill>
        <p:spPr bwMode="auto">
          <a:xfrm flipH="1">
            <a:off x="7615450" y="1519311"/>
            <a:ext cx="4576549" cy="40936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74412" y="0"/>
            <a:ext cx="3990536" cy="1055078"/>
          </a:xfrm>
          <a:prstGeom prst="rect">
            <a:avLst/>
          </a:prstGeom>
          <a:noFill/>
        </p:spPr>
        <p:txBody>
          <a:bodyPr wrap="square" rtlCol="0">
            <a:prstTxWarp prst="textInflate">
              <a:avLst/>
            </a:prstTxWarp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Математика</a:t>
            </a:r>
          </a:p>
        </p:txBody>
      </p:sp>
    </p:spTree>
    <p:extLst>
      <p:ext uri="{BB962C8B-B14F-4D97-AF65-F5344CB8AC3E}">
        <p14:creationId xmlns:p14="http://schemas.microsoft.com/office/powerpoint/2010/main" val="1853031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arhivurokov.ru/kopilka/uploads/user_file_551119fe04f43/img_user_file_551119fe04f43_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86"/>
          <a:stretch/>
        </p:blipFill>
        <p:spPr bwMode="auto">
          <a:xfrm>
            <a:off x="1916136" y="0"/>
            <a:ext cx="83242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http://neldekstop.ru/uploads/images/k/a/r/kartinki_znaki_matematicheskie_4.jpg"/>
          <p:cNvPicPr/>
          <p:nvPr/>
        </p:nvPicPr>
        <p:blipFill rotWithShape="1"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90" b="24806" l="57438" r="68375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735" t="3768" r="31653" b="74882"/>
          <a:stretch/>
        </p:blipFill>
        <p:spPr bwMode="auto">
          <a:xfrm>
            <a:off x="3108916" y="2388358"/>
            <a:ext cx="958117" cy="118522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http://neldekstop.ru/uploads/images/k/a/r/kartinki_znaki_matematicheskie_4.jpg"/>
          <p:cNvPicPr/>
          <p:nvPr/>
        </p:nvPicPr>
        <p:blipFill rotWithShape="1"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93" b="25323" l="83500" r="94063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380" t="4607" r="6096" b="74663"/>
          <a:stretch/>
        </p:blipFill>
        <p:spPr bwMode="auto">
          <a:xfrm>
            <a:off x="3108916" y="3904325"/>
            <a:ext cx="1053651" cy="128182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://neldekstop.ru/uploads/images/k/a/r/kartinki_znaki_matematicheskie_4.jpg"/>
          <p:cNvPicPr/>
          <p:nvPr/>
        </p:nvPicPr>
        <p:blipFill rotWithShape="1"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65" b="26012" l="31125" r="41063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54" t="4790" r="58802" b="73969"/>
          <a:stretch/>
        </p:blipFill>
        <p:spPr bwMode="auto">
          <a:xfrm>
            <a:off x="5268022" y="5377219"/>
            <a:ext cx="1009947" cy="12965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8059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arhivurokov.ru/kopilka/uploads/user_file_551119fe04f43/img_user_file_551119fe04f43_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80"/>
          <a:stretch/>
        </p:blipFill>
        <p:spPr bwMode="auto">
          <a:xfrm>
            <a:off x="2612172" y="0"/>
            <a:ext cx="68224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neldekstop.ru/uploads/images/k/a/r/kartinki_znaki_matematicheskie_4.jpg"/>
          <p:cNvPicPr/>
          <p:nvPr/>
        </p:nvPicPr>
        <p:blipFill rotWithShape="1">
          <a:blip r:embed="rId3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075" b="66667" l="0" r="24875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9" t="40137" r="82221" b="39922"/>
          <a:stretch/>
        </p:blipFill>
        <p:spPr bwMode="auto">
          <a:xfrm>
            <a:off x="4694830" y="1801505"/>
            <a:ext cx="1009933" cy="11327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http://neldekstop.ru/uploads/images/k/a/r/kartinki_znaki_matematicheskie_4.jpg"/>
          <p:cNvPicPr/>
          <p:nvPr/>
        </p:nvPicPr>
        <p:blipFill rotWithShape="1"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075" b="66839" l="75188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798" t="39284" r="6484" b="40781"/>
          <a:stretch/>
        </p:blipFill>
        <p:spPr bwMode="auto">
          <a:xfrm>
            <a:off x="6428096" y="3125337"/>
            <a:ext cx="982637" cy="114641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http://neldekstop.ru/uploads/images/k/a/r/kartinki_znaki_matematicheskie_4.jpg"/>
          <p:cNvPicPr/>
          <p:nvPr/>
        </p:nvPicPr>
        <p:blipFill rotWithShape="1"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90" b="24806" l="57438" r="68375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735" t="3768" r="31653" b="74882"/>
          <a:stretch/>
        </p:blipFill>
        <p:spPr bwMode="auto">
          <a:xfrm>
            <a:off x="6428097" y="5677470"/>
            <a:ext cx="832512" cy="102358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://neldekstop.ru/uploads/images/k/a/r/kartinki_znaki_matematicheskie_4.jpg"/>
          <p:cNvPicPr/>
          <p:nvPr/>
        </p:nvPicPr>
        <p:blipFill rotWithShape="1">
          <a:blip r:embed="rId7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93" b="25323" l="83500" r="94063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380" t="4606" r="4716" b="73317"/>
          <a:stretch/>
        </p:blipFill>
        <p:spPr bwMode="auto">
          <a:xfrm>
            <a:off x="4694828" y="4435523"/>
            <a:ext cx="941697" cy="10508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http://neldekstop.ru/uploads/images/k/a/r/kartinki_znaki_matematicheskie_4.jpg"/>
          <p:cNvPicPr/>
          <p:nvPr/>
        </p:nvPicPr>
        <p:blipFill rotWithShape="1"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075" b="66322" l="25188" r="49375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81" t="40133" r="58162" b="39933"/>
          <a:stretch/>
        </p:blipFill>
        <p:spPr bwMode="auto">
          <a:xfrm>
            <a:off x="6428096" y="4526934"/>
            <a:ext cx="733425" cy="8953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49034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8948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491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876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://kartinki-vernisazh.ru/_ph/41/1/712459543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96" y="3712191"/>
            <a:ext cx="2848534" cy="278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85230" y="725408"/>
            <a:ext cx="5836692" cy="1936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острове «Грамотейка» беда. Звери заболели, их надо расселить по разным кораблям и увезти с острова.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048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29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4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mg-fotki.yandex.ru/get/3707/osa2861.7/0_2de0a_d061aa77_XL.jp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69"/>
          <a:stretch/>
        </p:blipFill>
        <p:spPr bwMode="auto">
          <a:xfrm flipH="1"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49672" y="0"/>
            <a:ext cx="7142328" cy="830997"/>
          </a:xfrm>
          <a:prstGeom prst="rect">
            <a:avLst/>
          </a:prstGeom>
          <a:noFill/>
          <a:effectLst>
            <a:softEdge rad="635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Остров «Грамотейка»</a:t>
            </a:r>
          </a:p>
        </p:txBody>
      </p:sp>
      <p:pic>
        <p:nvPicPr>
          <p:cNvPr id="18" name="Picture 2" descr="http://syromono.info/images/drawn-zebra-animated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2" y="3809349"/>
            <a:ext cx="2439533" cy="2840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 descr="http://www.artwall.ru/files/products/400_F_44702574.jpg"/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500" b="91917" l="15346" r="90051">
                        <a14:foregroundMark x1="29764" y1="9333" x2="33980" y2="15917"/>
                        <a14:foregroundMark x1="32209" y1="10083" x2="35245" y2="15167"/>
                        <a14:foregroundMark x1="34992" y1="9583" x2="36172" y2="14917"/>
                        <a14:foregroundMark x1="23356" y1="39500" x2="27066" y2="37250"/>
                        <a14:foregroundMark x1="23103" y1="41667" x2="30017" y2="38500"/>
                        <a14:foregroundMark x1="25548" y1="45083" x2="31535" y2="39917"/>
                        <a14:foregroundMark x1="52108" y1="8583" x2="50337" y2="13250"/>
                        <a14:foregroundMark x1="49831" y1="7583" x2="48651" y2="12500"/>
                        <a14:foregroundMark x1="48145" y1="7833" x2="47639" y2="11250"/>
                        <a14:foregroundMark x1="57083" y1="39500" x2="60793" y2="40417"/>
                        <a14:backgroundMark x1="29005" y1="40417" x2="29005" y2="40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625" t="7108" r="9722" b="8324"/>
          <a:stretch/>
        </p:blipFill>
        <p:spPr bwMode="auto">
          <a:xfrm>
            <a:off x="1445663" y="3238024"/>
            <a:ext cx="1816502" cy="20177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Рисунок 19" descr="http://www.xrest.ru/schemes/00/0a/61/42/%D0%96%D0%B8%D1%80%D0%B0%D1%84%20%D0%A1%D0%B5%D1%80%D0%B8%D1%8F%20%22%D0%92%D0%B5%D1%81%D0%B5%D0%BB%D1%8B%D0%B9%20%D0%B7%D0%BE%D0%BE%D0%BF%D0%B0%D1%80%D0%BA%22-1.jpg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26" t="3169" r="22887"/>
          <a:stretch/>
        </p:blipFill>
        <p:spPr bwMode="auto">
          <a:xfrm>
            <a:off x="7696333" y="2292045"/>
            <a:ext cx="1933575" cy="39096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https://www.ejin.ru/wp-content/uploads/2017/11/61rdxurbvnl._sl1000_-1-765x800.jpg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4575" y1="89625" x2="30719" y2="8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721" y="2705058"/>
            <a:ext cx="2632525" cy="3083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 descr="http://img-fotki.yandex.ru/get/9222/47407354.c33/0_127608_7b029ccb_ori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454" y="2376445"/>
            <a:ext cx="1285019" cy="161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 descr="https://img-fotki.yandex.ru/get/53680/166857984.4c5/0_24fb70_bf007ae3_ori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369" y="5535618"/>
            <a:ext cx="1872986" cy="1254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 descr="https://media.istockphoto.com/vectors/funny-crab-cartoon-vector-id604830570?k=6&amp;m=604830570&amp;s=612x612&amp;w=0&amp;h=7ySnbF7yG23GzoMOsljFdLijtncTU7M6XH7n3RIuEiA="/>
          <p:cNvPicPr/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803" y="6069328"/>
            <a:ext cx="1169158" cy="668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Рисунок 24" descr="http://lastvision.ru/wp-content/uploads/2013/09/127.jpg"/>
          <p:cNvPicPr/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81527" y="3859093"/>
            <a:ext cx="3810000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http://syromono.info/images/rhino-clipart-3.png"/>
          <p:cNvPicPr/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099" y="4737453"/>
            <a:ext cx="3028950" cy="201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26" descr="https://img-fotki.yandex.ru/get/16132/130884706.169/0_eeb0d_687af17c_orig.png"/>
          <p:cNvPicPr/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336" y="1236134"/>
            <a:ext cx="1920067" cy="22084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0436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61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img-fotki.yandex.ru/get/3707/osa2861.7/0_2de0a_d061aa77_XL.jp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 descr="http://clipartix.com/wp-content/uploads/2016/05/Ship-clipart-free-clipart-images-image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1" t="21050" r="6240" b="2928"/>
          <a:stretch/>
        </p:blipFill>
        <p:spPr bwMode="auto">
          <a:xfrm>
            <a:off x="0" y="4291766"/>
            <a:ext cx="2975282" cy="22696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Овал 14"/>
          <p:cNvSpPr/>
          <p:nvPr/>
        </p:nvSpPr>
        <p:spPr>
          <a:xfrm>
            <a:off x="1398930" y="5941163"/>
            <a:ext cx="177421" cy="177421"/>
          </a:xfrm>
          <a:prstGeom prst="ellipse">
            <a:avLst/>
          </a:prstGeom>
          <a:solidFill>
            <a:srgbClr val="0070C0"/>
          </a:solidFill>
          <a:ln w="571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pic>
        <p:nvPicPr>
          <p:cNvPr id="17" name="Рисунок 16" descr="http://clipartix.com/wp-content/uploads/2016/05/Ship-clipart-free-clipart-images-image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1" t="21050" r="6240" b="2928"/>
          <a:stretch/>
        </p:blipFill>
        <p:spPr bwMode="auto">
          <a:xfrm>
            <a:off x="2861410" y="2751107"/>
            <a:ext cx="2975282" cy="22696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Овал 13"/>
          <p:cNvSpPr/>
          <p:nvPr/>
        </p:nvSpPr>
        <p:spPr>
          <a:xfrm>
            <a:off x="4211969" y="4398893"/>
            <a:ext cx="177421" cy="177421"/>
          </a:xfrm>
          <a:prstGeom prst="ellipse">
            <a:avLst/>
          </a:prstGeom>
          <a:solidFill>
            <a:srgbClr val="0070C0"/>
          </a:solidFill>
          <a:ln w="571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pic>
        <p:nvPicPr>
          <p:cNvPr id="18" name="Рисунок 17" descr="http://clipartix.com/wp-content/uploads/2016/05/Ship-clipart-free-clipart-images-image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1" t="21050" r="6240" b="2928"/>
          <a:stretch/>
        </p:blipFill>
        <p:spPr bwMode="auto">
          <a:xfrm>
            <a:off x="5649995" y="4372244"/>
            <a:ext cx="2975282" cy="22696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Овал 7"/>
          <p:cNvSpPr/>
          <p:nvPr/>
        </p:nvSpPr>
        <p:spPr>
          <a:xfrm>
            <a:off x="6687403" y="6029873"/>
            <a:ext cx="177421" cy="177421"/>
          </a:xfrm>
          <a:prstGeom prst="ellipse">
            <a:avLst/>
          </a:prstGeom>
          <a:solidFill>
            <a:srgbClr val="0070C0"/>
          </a:solidFill>
          <a:ln w="571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pic>
        <p:nvPicPr>
          <p:cNvPr id="19" name="Рисунок 18" descr="http://clipartix.com/wp-content/uploads/2016/05/Ship-clipart-free-clipart-images-image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1" t="21050" r="6240" b="2928"/>
          <a:stretch/>
        </p:blipFill>
        <p:spPr bwMode="auto">
          <a:xfrm>
            <a:off x="9048396" y="2778073"/>
            <a:ext cx="2975282" cy="22696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Овал 19"/>
          <p:cNvSpPr/>
          <p:nvPr/>
        </p:nvSpPr>
        <p:spPr>
          <a:xfrm>
            <a:off x="4616495" y="4382735"/>
            <a:ext cx="177421" cy="177421"/>
          </a:xfrm>
          <a:prstGeom prst="ellipse">
            <a:avLst/>
          </a:prstGeom>
          <a:solidFill>
            <a:srgbClr val="0070C0"/>
          </a:solidFill>
          <a:ln w="571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6987673" y="6029873"/>
            <a:ext cx="177421" cy="177421"/>
          </a:xfrm>
          <a:prstGeom prst="ellipse">
            <a:avLst/>
          </a:prstGeom>
          <a:solidFill>
            <a:srgbClr val="0070C0"/>
          </a:solidFill>
          <a:ln w="571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328784" y="6005859"/>
            <a:ext cx="177421" cy="177421"/>
          </a:xfrm>
          <a:prstGeom prst="ellipse">
            <a:avLst/>
          </a:prstGeom>
          <a:solidFill>
            <a:srgbClr val="0070C0"/>
          </a:solidFill>
          <a:ln w="571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0052988" y="4487603"/>
            <a:ext cx="177421" cy="177421"/>
          </a:xfrm>
          <a:prstGeom prst="ellipse">
            <a:avLst/>
          </a:prstGeom>
          <a:solidFill>
            <a:srgbClr val="0070C0"/>
          </a:solidFill>
          <a:ln w="571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10389256" y="4444774"/>
            <a:ext cx="177421" cy="177421"/>
          </a:xfrm>
          <a:prstGeom prst="ellipse">
            <a:avLst/>
          </a:prstGeom>
          <a:solidFill>
            <a:srgbClr val="0070C0"/>
          </a:solidFill>
          <a:ln w="571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10725524" y="4410394"/>
            <a:ext cx="177421" cy="177421"/>
          </a:xfrm>
          <a:prstGeom prst="ellipse">
            <a:avLst/>
          </a:prstGeom>
          <a:solidFill>
            <a:srgbClr val="0070C0"/>
          </a:solidFill>
          <a:ln w="571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11083593" y="4356063"/>
            <a:ext cx="177421" cy="177421"/>
          </a:xfrm>
          <a:prstGeom prst="ellipse">
            <a:avLst/>
          </a:prstGeom>
          <a:solidFill>
            <a:srgbClr val="0070C0"/>
          </a:solidFill>
          <a:ln w="571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938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juicypuzzles.ru/public/puzzles/a/1/a108f59b3d3d174235279892e2c2fc8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93995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cdn.apk-cloud.com/detail/screenshot/kLSDPOqCDs_QKQEYuFqTd1M9rb_W8vGt9mQegeDFexGP3ff7IsEhrMjyj4AQ9ZJctjM=h9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83391" y="204715"/>
            <a:ext cx="8789159" cy="1187355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Физминутка</a:t>
            </a:r>
          </a:p>
        </p:txBody>
      </p:sp>
      <p:pic>
        <p:nvPicPr>
          <p:cNvPr id="8" name="Рисунок 7" descr="https://fs00.infourok.ru/images/doc/236/134730/2/img9.jpg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306" b="100000" l="0" r="99688">
                        <a14:foregroundMark x1="14271" y1="70139" x2="14271" y2="92778"/>
                        <a14:foregroundMark x1="5833" y1="73472" x2="7708" y2="74722"/>
                        <a14:foregroundMark x1="20625" y1="81250" x2="22292" y2="80694"/>
                        <a14:foregroundMark x1="3958" y1="85556" x2="7917" y2="85417"/>
                        <a14:foregroundMark x1="33958" y1="84444" x2="35729" y2="87917"/>
                        <a14:foregroundMark x1="21875" y1="87222" x2="23854" y2="84167"/>
                        <a14:foregroundMark x1="72500" y1="71944" x2="73021" y2="93889"/>
                        <a14:foregroundMark x1="72292" y1="98889" x2="73438" y2="96111"/>
                        <a14:foregroundMark x1="87083" y1="71250" x2="89583" y2="90694"/>
                        <a14:foregroundMark x1="93333" y1="89028" x2="95833" y2="89306"/>
                        <a14:foregroundMark x1="84375" y1="97639" x2="83750" y2="93333"/>
                        <a14:foregroundMark x1="85104" y1="93472" x2="86979" y2="91528"/>
                        <a14:foregroundMark x1="97188" y1="86250" x2="97188" y2="86250"/>
                        <a14:foregroundMark x1="84688" y1="98750" x2="86042" y2="96667"/>
                        <a14:foregroundMark x1="36771" y1="73194" x2="36667" y2="723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4580"/>
          <a:stretch/>
        </p:blipFill>
        <p:spPr bwMode="auto">
          <a:xfrm>
            <a:off x="3179928" y="3603009"/>
            <a:ext cx="6155141" cy="19723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866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http://i6.imageban.ru/out/2013/10/12/f2c0a6c5a8166c92e6851afafa1f0fac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гроз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4" name="Picture 2" descr="http://spb.zvetnoe.ru/upload/catalog/2016/05/ma132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9" t="5181" r="16849" b="9967"/>
          <a:stretch/>
        </p:blipFill>
        <p:spPr bwMode="auto">
          <a:xfrm flipH="1">
            <a:off x="6095999" y="2338177"/>
            <a:ext cx="4576549" cy="40936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Молния 4"/>
          <p:cNvSpPr/>
          <p:nvPr/>
        </p:nvSpPr>
        <p:spPr>
          <a:xfrm>
            <a:off x="1924335" y="696037"/>
            <a:ext cx="2524834" cy="2597484"/>
          </a:xfrm>
          <a:prstGeom prst="lightningBol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6981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1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9206" y="3684895"/>
            <a:ext cx="706954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Г_ОЗА</a:t>
            </a:r>
          </a:p>
        </p:txBody>
      </p:sp>
      <p:sp>
        <p:nvSpPr>
          <p:cNvPr id="3" name="Молния 2"/>
          <p:cNvSpPr/>
          <p:nvPr/>
        </p:nvSpPr>
        <p:spPr>
          <a:xfrm>
            <a:off x="4831306" y="1774208"/>
            <a:ext cx="2115403" cy="1910687"/>
          </a:xfrm>
          <a:prstGeom prst="lightningBol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3971499" y="109182"/>
            <a:ext cx="3179928" cy="1965278"/>
          </a:xfrm>
          <a:prstGeom prst="cloud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7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4948-0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" t="19537"/>
          <a:stretch/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61814" y="3575713"/>
            <a:ext cx="1842449" cy="155584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104263" y="3575712"/>
            <a:ext cx="1842449" cy="155584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946712" y="3575712"/>
            <a:ext cx="1842449" cy="155584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0422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9206" y="3684895"/>
            <a:ext cx="706954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Г_ОЗА</a:t>
            </a:r>
          </a:p>
        </p:txBody>
      </p:sp>
      <p:pic>
        <p:nvPicPr>
          <p:cNvPr id="5" name="Picture 2" descr="https://upload.wikimedia.org/wikipedia/commons/thumb/0/07/LetterP.svg/1200px-LetterP.svg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37" t="7588" r="22090" b="10455"/>
          <a:stretch/>
        </p:blipFill>
        <p:spPr bwMode="auto">
          <a:xfrm>
            <a:off x="4119028" y="4442344"/>
            <a:ext cx="1178895" cy="18151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266" name="Picture 2" descr="http://itd1.mycdn.me/image?id=863069421947&amp;t=20&amp;plc=WEB&amp;tkn=*OwlJ4Z18a4F4UAwXtta11xN-Gm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7" t="10875" r="6458" b="8774"/>
          <a:stretch/>
        </p:blipFill>
        <p:spPr bwMode="auto">
          <a:xfrm>
            <a:off x="6810232" y="313897"/>
            <a:ext cx="4858603" cy="3630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27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mg-fotki.yandex.ru/get/3707/osa2861.7/0_2de0a_d061aa77_XL.jp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spb.zvetnoe.ru/upload/catalog/2016/05/ma132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9" t="5181" r="16849" b="9967"/>
          <a:stretch/>
        </p:blipFill>
        <p:spPr bwMode="auto">
          <a:xfrm flipH="1">
            <a:off x="1756011" y="1819562"/>
            <a:ext cx="4576549" cy="40936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034975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tainakomnata.ru/wp-content/uploads/2017/01/%D0%BA%D0%BB%D1%83%D0%B1%D0%BE%D0%BA-1024x68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292824" y="4421324"/>
            <a:ext cx="2251880" cy="696586"/>
          </a:xfrm>
          <a:prstGeom prst="rect">
            <a:avLst/>
          </a:prstGeom>
          <a:solidFill>
            <a:srgbClr val="C09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4"/>
          <p:cNvSpPr txBox="1"/>
          <p:nvPr/>
        </p:nvSpPr>
        <p:spPr>
          <a:xfrm>
            <a:off x="2080501" y="4434972"/>
            <a:ext cx="2676525" cy="669290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  <a:effectLst>
            <a:softEdge rad="635000"/>
          </a:effectLst>
        </p:spPr>
        <p:txBody>
          <a:bodyPr wrap="square" numCol="1" rtlCol="0">
            <a:prstTxWarp prst="textPlain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Остров «Сказочный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0963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juicypuzzles.ru/public/puzzles/a/1/a108f59b3d3d174235279892e2c2fc8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6694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44722" y="1885666"/>
            <a:ext cx="1392072" cy="1337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8" name="TextBox 67"/>
          <p:cNvSpPr txBox="1"/>
          <p:nvPr/>
        </p:nvSpPr>
        <p:spPr>
          <a:xfrm>
            <a:off x="47125" y="2011567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5400" dirty="0"/>
              <a:t>Г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1039060" y="2005930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О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2030956" y="1994801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Р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3012360" y="1985472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Б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4010343" y="1982803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У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035853" y="1982803"/>
            <a:ext cx="908896" cy="9233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FF0000"/>
                </a:solidFill>
              </a:rPr>
              <a:t>Н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985384" y="1998595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О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972759" y="1982803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К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042489" y="1095569"/>
            <a:ext cx="902260" cy="9233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З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5971227" y="1084088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О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6956481" y="1071838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Л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7956936" y="1083327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У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8946423" y="1082583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Ш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9928576" y="1071838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К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10918063" y="1082583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А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5037043" y="2885829"/>
            <a:ext cx="924049" cy="9233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5999909" y="2922651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Т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6996639" y="2899513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И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7996145" y="2913197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Н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8986206" y="2913197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О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4004897" y="2870037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Р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3013550" y="2900487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У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2016759" y="2899810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Б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4010342" y="3799891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Г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5042489" y="3798763"/>
            <a:ext cx="920556" cy="9233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FF0000"/>
                </a:solidFill>
              </a:rPr>
              <a:t>Н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6006578" y="3801258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О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7016312" y="3808741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М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5042489" y="4724831"/>
            <a:ext cx="918603" cy="9233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992395" y="4721675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Т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4022018" y="4711697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Л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022672" y="4724831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О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2044872" y="4724831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Б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1060847" y="4724831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Й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79013" y="4731653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А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035853" y="5627857"/>
            <a:ext cx="919197" cy="9233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FF0000"/>
                </a:solidFill>
              </a:rPr>
              <a:t>Я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5978561" y="5627857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Г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6970072" y="5634679"/>
            <a:ext cx="991511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71171" y="1059065"/>
            <a:ext cx="957698" cy="900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22" name="Прямоугольник 121"/>
          <p:cNvSpPr/>
          <p:nvPr/>
        </p:nvSpPr>
        <p:spPr>
          <a:xfrm>
            <a:off x="37711" y="2006356"/>
            <a:ext cx="957698" cy="900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3" name="Прямоугольник 122"/>
          <p:cNvSpPr/>
          <p:nvPr/>
        </p:nvSpPr>
        <p:spPr>
          <a:xfrm>
            <a:off x="2050570" y="2934897"/>
            <a:ext cx="957698" cy="900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24" name="Прямоугольник 123"/>
          <p:cNvSpPr/>
          <p:nvPr/>
        </p:nvSpPr>
        <p:spPr>
          <a:xfrm>
            <a:off x="4039471" y="3829525"/>
            <a:ext cx="957698" cy="900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25" name="Прямоугольник 124"/>
          <p:cNvSpPr/>
          <p:nvPr/>
        </p:nvSpPr>
        <p:spPr>
          <a:xfrm>
            <a:off x="81383" y="4737290"/>
            <a:ext cx="957698" cy="900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26" name="Прямоугольник 125"/>
          <p:cNvSpPr/>
          <p:nvPr/>
        </p:nvSpPr>
        <p:spPr>
          <a:xfrm>
            <a:off x="4996408" y="5674759"/>
            <a:ext cx="957698" cy="885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FF000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08731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2" grpId="0" animBg="1"/>
      <p:bldP spid="123" grpId="0" animBg="1"/>
      <p:bldP spid="124" grpId="0" animBg="1"/>
      <p:bldP spid="125" grpId="0" animBg="1"/>
      <p:bldP spid="12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mo-teachers-sc4.ucoz.com/inf_mat/sunduk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328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115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s://mota.ru/upload/wallpapers/source/2014/02/27/19/04/39376/elILceYzD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anglolandnn.ru/images/1462985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828" y="803464"/>
            <a:ext cx="7011032" cy="4423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6905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mg-fotki.yandex.ru/get/3707/osa2861.7/0_2de0a_d061aa77_XL.jp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spb.zvetnoe.ru/upload/catalog/2016/05/ma132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9" t="5181" r="16849" b="9967"/>
          <a:stretch/>
        </p:blipFill>
        <p:spPr bwMode="auto">
          <a:xfrm flipH="1">
            <a:off x="1251044" y="1887801"/>
            <a:ext cx="4576549" cy="40936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675477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hovrashok.com.ua/images/Jan/23/a2c2a82aec187d9134eb9345b81e4618/mini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-2"/>
            <a:ext cx="12192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35689" y="2811439"/>
            <a:ext cx="2920620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Детский сад</a:t>
            </a:r>
          </a:p>
        </p:txBody>
      </p:sp>
    </p:spTree>
    <p:extLst>
      <p:ext uri="{BB962C8B-B14F-4D97-AF65-F5344CB8AC3E}">
        <p14:creationId xmlns:p14="http://schemas.microsoft.com/office/powerpoint/2010/main" val="1617209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ертикальный свиток 2"/>
          <p:cNvSpPr/>
          <p:nvPr/>
        </p:nvSpPr>
        <p:spPr>
          <a:xfrm>
            <a:off x="0" y="0"/>
            <a:ext cx="6673755" cy="6858000"/>
          </a:xfrm>
          <a:prstGeom prst="verticalScroll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510351" y="1330016"/>
            <a:ext cx="4117075" cy="4439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Письмо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Дорогие дети!  Я приглашаю вас в путешествие по морю к острову чудес, на поиски сокровищ старинного замка. В пути вас ждут интересные задания. Вы должны будете показать свои знания, умения, сообразительность. Желаю удачи.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Фея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www.chitalnya.ru/upload2/133/99c87976896b201fd02e33aad407fed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777" y="955343"/>
            <a:ext cx="4880130" cy="5693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036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decor.az/katalog-oboev.html?task=images.crossdomain&amp;image=https://static7.depositphotos.com/1252474/745/i/950/depositphotos_7459300-stock-photo-old-treasure-map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s://fs00.infourok.ru/images/doc/268/273864/3/img5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4" t="16402" r="30129" b="4486"/>
          <a:stretch/>
        </p:blipFill>
        <p:spPr bwMode="auto">
          <a:xfrm>
            <a:off x="1760987" y="1471755"/>
            <a:ext cx="2419350" cy="30956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2" descr=" 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900" t="6169"/>
          <a:stretch/>
        </p:blipFill>
        <p:spPr bwMode="auto">
          <a:xfrm>
            <a:off x="4893574" y="398780"/>
            <a:ext cx="2095500" cy="24028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http://tainakomnata.ru/wp-content/uploads/2017/01/%D0%BA%D0%BB%D1%83%D0%B1%D0%BE%D0%BA-1024x688.jpg"/>
          <p:cNvPicPr/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54942" l="41699" r="74512">
                        <a14:foregroundMark x1="60059" y1="52616" x2="72266" y2="44913"/>
                        <a14:foregroundMark x1="69629" y1="14535" x2="68945" y2="16570"/>
                        <a14:foregroundMark x1="64160" y1="52616" x2="71094" y2="50436"/>
                        <a14:foregroundMark x1="57813" y1="10901" x2="57520" y2="13953"/>
                        <a14:foregroundMark x1="55859" y1="16570" x2="57910" y2="12064"/>
                        <a14:backgroundMark x1="71680" y1="53779" x2="74219" y2="427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466" t="9165" r="25515" b="45249"/>
          <a:stretch/>
        </p:blipFill>
        <p:spPr bwMode="auto">
          <a:xfrm>
            <a:off x="8489333" y="0"/>
            <a:ext cx="2247900" cy="18002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4"/>
          <p:cNvSpPr txBox="1"/>
          <p:nvPr/>
        </p:nvSpPr>
        <p:spPr>
          <a:xfrm>
            <a:off x="1503812" y="4131585"/>
            <a:ext cx="2676525" cy="669290"/>
          </a:xfrm>
          <a:prstGeom prst="rect">
            <a:avLst/>
          </a:prstGeom>
          <a:solidFill>
            <a:srgbClr val="C09200"/>
          </a:solidFill>
          <a:ln>
            <a:solidFill>
              <a:sysClr val="windowText" lastClr="000000"/>
            </a:solidFill>
          </a:ln>
          <a:effectLst>
            <a:softEdge rad="635000"/>
          </a:effectLst>
        </p:spPr>
        <p:txBody>
          <a:bodyPr wrap="square" numCol="1" rtlCol="0">
            <a:prstTxWarp prst="textPlain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Остров «Математи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ка»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4757737" y="2132330"/>
            <a:ext cx="2676525" cy="66929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softEdge rad="635000"/>
          </a:effectLst>
        </p:spPr>
        <p:txBody>
          <a:bodyPr wrap="square" numCol="1" rtlCol="0">
            <a:prstTxWarp prst="textPlain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Остров «</a:t>
            </a:r>
            <a:r>
              <a:rPr lang="ru-RU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Грамотейка»</a:t>
            </a:r>
            <a:endParaRPr lang="ru-RU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8399807" y="1361089"/>
            <a:ext cx="2676525" cy="669290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  <a:effectLst>
            <a:softEdge rad="635000"/>
          </a:effectLst>
        </p:spPr>
        <p:txBody>
          <a:bodyPr wrap="square" numCol="1" rtlCol="0">
            <a:prstTxWarp prst="textPlain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Остров «Сказочный</a:t>
            </a:r>
            <a:r>
              <a:rPr lang="ru-RU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u-RU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http://remontu.com.ua/wp-content/uploads/2017/10/ae430a79a9767fce2f58a49e09ae2593.png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1" r="90501" b="80869"/>
          <a:stretch/>
        </p:blipFill>
        <p:spPr bwMode="auto">
          <a:xfrm>
            <a:off x="5224348" y="619124"/>
            <a:ext cx="569595" cy="5619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http://remontu.com.ua/wp-content/uploads/2017/10/ae430a79a9767fce2f58a49e09ae2593.png"/>
          <p:cNvPicPr/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97" b="20920" l="19172" r="2708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57" t="-1" r="72857" b="78923"/>
          <a:stretch/>
        </p:blipFill>
        <p:spPr bwMode="auto">
          <a:xfrm>
            <a:off x="6417165" y="398780"/>
            <a:ext cx="473075" cy="5619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http://remontu.com.ua/wp-content/uploads/2017/10/ae430a79a9767fce2f58a49e09ae2593.png"/>
          <p:cNvPicPr/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9733" b="40208" l="290" r="96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9409" r="90365" b="59795"/>
          <a:stretch/>
        </p:blipFill>
        <p:spPr bwMode="auto">
          <a:xfrm>
            <a:off x="5785483" y="989155"/>
            <a:ext cx="457200" cy="482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2" descr="http://spb.zvetnoe.ru/upload/catalog/2016/05/ma132.jpg"/>
          <p:cNvPicPr/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9" t="5181" r="16849" b="9967"/>
          <a:stretch/>
        </p:blipFill>
        <p:spPr bwMode="auto">
          <a:xfrm>
            <a:off x="1483197" y="4623668"/>
            <a:ext cx="1962150" cy="20193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76495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дпись 4"/>
          <p:cNvSpPr txBox="1"/>
          <p:nvPr/>
        </p:nvSpPr>
        <p:spPr>
          <a:xfrm>
            <a:off x="0" y="-16620"/>
            <a:ext cx="12192000" cy="685800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Надпись 8"/>
          <p:cNvSpPr txBox="1"/>
          <p:nvPr/>
        </p:nvSpPr>
        <p:spPr>
          <a:xfrm>
            <a:off x="2210936" y="1446663"/>
            <a:ext cx="3343701" cy="1009934"/>
          </a:xfrm>
          <a:prstGeom prst="rect">
            <a:avLst/>
          </a:prstGeom>
          <a:solidFill>
            <a:sysClr val="window" lastClr="FFFFFF"/>
          </a:solidFill>
          <a:ln w="3810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" name="Надпись 9"/>
          <p:cNvSpPr txBox="1"/>
          <p:nvPr/>
        </p:nvSpPr>
        <p:spPr>
          <a:xfrm>
            <a:off x="6631959" y="1446662"/>
            <a:ext cx="3343701" cy="1009935"/>
          </a:xfrm>
          <a:prstGeom prst="rect">
            <a:avLst/>
          </a:prstGeom>
          <a:solidFill>
            <a:sysClr val="window" lastClr="FFFFFF"/>
          </a:solidFill>
          <a:ln w="3810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5" name="Надпись 10"/>
          <p:cNvSpPr txBox="1"/>
          <p:nvPr/>
        </p:nvSpPr>
        <p:spPr>
          <a:xfrm>
            <a:off x="4135271" y="9412"/>
            <a:ext cx="4517409" cy="402836"/>
          </a:xfrm>
          <a:prstGeom prst="rect">
            <a:avLst/>
          </a:prstGeom>
          <a:solidFill>
            <a:sysClr val="window" lastClr="FFFFFF"/>
          </a:solidFill>
          <a:ln w="571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22830" y="144666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8"/>
          <p:cNvSpPr>
            <a:spLocks noChangeArrowheads="1"/>
          </p:cNvSpPr>
          <p:nvPr/>
        </p:nvSpPr>
        <p:spPr bwMode="auto">
          <a:xfrm>
            <a:off x="122830" y="190386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Надпись 8"/>
          <p:cNvSpPr txBox="1"/>
          <p:nvPr/>
        </p:nvSpPr>
        <p:spPr>
          <a:xfrm>
            <a:off x="2210936" y="3181855"/>
            <a:ext cx="3343701" cy="1009934"/>
          </a:xfrm>
          <a:prstGeom prst="rect">
            <a:avLst/>
          </a:prstGeom>
          <a:solidFill>
            <a:sysClr val="window" lastClr="FFFFFF"/>
          </a:solidFill>
          <a:ln w="3810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4" name="Надпись 8"/>
          <p:cNvSpPr txBox="1"/>
          <p:nvPr/>
        </p:nvSpPr>
        <p:spPr>
          <a:xfrm>
            <a:off x="6631959" y="3181855"/>
            <a:ext cx="3343701" cy="1009934"/>
          </a:xfrm>
          <a:prstGeom prst="rect">
            <a:avLst/>
          </a:prstGeom>
          <a:solidFill>
            <a:sysClr val="window" lastClr="FFFFFF"/>
          </a:solidFill>
          <a:ln w="3810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5" name="Надпись 8"/>
          <p:cNvSpPr txBox="1"/>
          <p:nvPr/>
        </p:nvSpPr>
        <p:spPr>
          <a:xfrm>
            <a:off x="2210936" y="4917047"/>
            <a:ext cx="3343701" cy="1009934"/>
          </a:xfrm>
          <a:prstGeom prst="rect">
            <a:avLst/>
          </a:prstGeom>
          <a:solidFill>
            <a:sysClr val="window" lastClr="FFFFFF"/>
          </a:solidFill>
          <a:ln w="3810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6" name="Надпись 8"/>
          <p:cNvSpPr txBox="1"/>
          <p:nvPr/>
        </p:nvSpPr>
        <p:spPr>
          <a:xfrm>
            <a:off x="6631959" y="4917047"/>
            <a:ext cx="3343701" cy="1009934"/>
          </a:xfrm>
          <a:prstGeom prst="rect">
            <a:avLst/>
          </a:prstGeom>
          <a:solidFill>
            <a:sysClr val="window" lastClr="FFFFFF"/>
          </a:solidFill>
          <a:ln w="3810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56173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497282"/>
            <a:ext cx="12037325" cy="529548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Разминка</a:t>
            </a: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Игровое упражнение «Считаем быстро».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40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40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800" dirty="0">
                <a:ln w="0"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4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Прямой счёт до 10.</a:t>
            </a:r>
            <a:endParaRPr lang="ru-RU" sz="40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800" dirty="0">
                <a:ln w="0"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4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Обратный счёт.</a:t>
            </a:r>
            <a:endParaRPr lang="ru-RU" sz="40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800" dirty="0">
                <a:ln w="0"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4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Счёт двойками до 20.</a:t>
            </a:r>
            <a:endParaRPr lang="ru-RU" sz="40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390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6" name="Рисунок 5" descr="http://dochkiisinochki.ru/wp-content/uploads/2015/09/cyfra-4.jpg"/>
          <p:cNvPicPr/>
          <p:nvPr/>
        </p:nvPicPr>
        <p:blipFill>
          <a:blip r:embed="rId2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417" y="1486147"/>
            <a:ext cx="1108269" cy="1557229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pic>
        <p:nvPicPr>
          <p:cNvPr id="7" name="Рисунок 6" descr="http://dochkiisinochki.ru/wp-content/uploads/2015/09/cyfra-6.jpg"/>
          <p:cNvPicPr/>
          <p:nvPr/>
        </p:nvPicPr>
        <p:blipFill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417" y="3065775"/>
            <a:ext cx="1108269" cy="1560722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pic>
        <p:nvPicPr>
          <p:cNvPr id="8" name="Рисунок 7" descr="http://dochkiisinochki.ru/wp-content/uploads/2015/09/cyfra-9.jpg"/>
          <p:cNvPicPr/>
          <p:nvPr/>
        </p:nvPicPr>
        <p:blipFill>
          <a:blip r:embed="rId4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181" y="4648896"/>
            <a:ext cx="1101505" cy="1588121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pic>
        <p:nvPicPr>
          <p:cNvPr id="15" name="Рисунок 14" descr="http://dochkiisinochki.ru/wp-content/uploads/2015/09/cyfra-3.jpg"/>
          <p:cNvPicPr/>
          <p:nvPr/>
        </p:nvPicPr>
        <p:blipFill>
          <a:blip r:embed="rId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256" y="1484661"/>
            <a:ext cx="1114620" cy="1557229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pic>
        <p:nvPicPr>
          <p:cNvPr id="16" name="Рисунок 15" descr="http://dochkiisinochki.ru/wp-content/uploads/2015/09/cyfra-5.jpg"/>
          <p:cNvPicPr/>
          <p:nvPr/>
        </p:nvPicPr>
        <p:blipFill>
          <a:blip r:embed="rId6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022" y="1484660"/>
            <a:ext cx="1111127" cy="1557229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pic>
        <p:nvPicPr>
          <p:cNvPr id="17" name="Рисунок 16" descr="http://dochkiisinochki.ru/wp-content/uploads/2015/09/cyfra-7.jpg"/>
          <p:cNvPicPr/>
          <p:nvPr/>
        </p:nvPicPr>
        <p:blipFill>
          <a:blip r:embed="rId7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023" y="3065774"/>
            <a:ext cx="1111127" cy="1560722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pic>
        <p:nvPicPr>
          <p:cNvPr id="18" name="Рисунок 17" descr="http://dochkiisinochki.ru/wp-content/uploads/2015/09/cyfra-5.jpg"/>
          <p:cNvPicPr/>
          <p:nvPr/>
        </p:nvPicPr>
        <p:blipFill>
          <a:blip r:embed="rId8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602" y="3065774"/>
            <a:ext cx="1117478" cy="1560722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pic>
        <p:nvPicPr>
          <p:cNvPr id="19" name="Рисунок 18" descr="http://dochkiisinochki.ru/wp-content/uploads/2015/09/cyfra-8.jpg"/>
          <p:cNvPicPr/>
          <p:nvPr/>
        </p:nvPicPr>
        <p:blipFill>
          <a:blip r:embed="rId9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602" y="4650380"/>
            <a:ext cx="1117478" cy="1569493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pic>
        <p:nvPicPr>
          <p:cNvPr id="20" name="Рисунок 19" descr="http://dochkiisinochki.ru/wp-content/uploads/2015/09/cyfra-10.jpg"/>
          <p:cNvPicPr/>
          <p:nvPr/>
        </p:nvPicPr>
        <p:blipFill>
          <a:blip r:embed="rId10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666" y="4650380"/>
            <a:ext cx="1115256" cy="1586636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sp>
        <p:nvSpPr>
          <p:cNvPr id="22" name="TextBox 21"/>
          <p:cNvSpPr txBox="1"/>
          <p:nvPr/>
        </p:nvSpPr>
        <p:spPr>
          <a:xfrm>
            <a:off x="2504538" y="425024"/>
            <a:ext cx="5565138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/>
              <a:t>Назовите соседей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9707">
            <a:off x="8456922" y="990475"/>
            <a:ext cx="1454747" cy="32819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4" name="Рисунок 13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1413">
            <a:off x="9269356" y="1023647"/>
            <a:ext cx="1448396" cy="3281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39996">
            <a:off x="9833936" y="1557570"/>
            <a:ext cx="1454747" cy="3281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78982">
            <a:off x="659679" y="1501186"/>
            <a:ext cx="1469001" cy="3394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/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0123">
            <a:off x="1226412" y="1347977"/>
            <a:ext cx="1471953" cy="3387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Рисунок 24"/>
          <p:cNvPicPr/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5717">
            <a:off x="1786536" y="1356268"/>
            <a:ext cx="1380730" cy="33712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743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0846"/>
          <a:stretch/>
        </p:blipFill>
        <p:spPr>
          <a:xfrm>
            <a:off x="1985004" y="0"/>
            <a:ext cx="89466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609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2044</TotalTime>
  <Words>204</Words>
  <Application>Microsoft Office PowerPoint</Application>
  <PresentationFormat>Широкоэкранный</PresentationFormat>
  <Paragraphs>77</Paragraphs>
  <Slides>31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Natalia</dc:creator>
  <cp:lastModifiedBy>Natalia</cp:lastModifiedBy>
  <cp:revision>133</cp:revision>
  <cp:lastPrinted>2018-05-13T07:12:41Z</cp:lastPrinted>
  <dcterms:created xsi:type="dcterms:W3CDTF">2018-04-23T14:21:38Z</dcterms:created>
  <dcterms:modified xsi:type="dcterms:W3CDTF">2020-05-04T10:37:51Z</dcterms:modified>
</cp:coreProperties>
</file>